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446" r:id="rId2"/>
    <p:sldId id="447" r:id="rId3"/>
    <p:sldId id="455" r:id="rId4"/>
    <p:sldId id="466" r:id="rId5"/>
    <p:sldId id="465" r:id="rId6"/>
    <p:sldId id="464" r:id="rId7"/>
    <p:sldId id="463" r:id="rId8"/>
    <p:sldId id="468" r:id="rId9"/>
    <p:sldId id="467" r:id="rId10"/>
    <p:sldId id="461" r:id="rId11"/>
    <p:sldId id="460" r:id="rId12"/>
    <p:sldId id="459" r:id="rId13"/>
    <p:sldId id="458" r:id="rId14"/>
    <p:sldId id="457" r:id="rId15"/>
    <p:sldId id="456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indows User" initials="WU" lastIdx="134" clrIdx="0"/>
  <p:cmAuthor id="1" name="admin" initials="a" lastIdx="12" clrIdx="1"/>
  <p:cmAuthor id="2" name="Francois.beguin" initials="F" lastIdx="122" clrIdx="2"/>
  <p:cmAuthor id="3" name="François Béguin" initials="FB" lastIdx="30" clrIdx="3">
    <p:extLst/>
  </p:cmAuthor>
  <p:cmAuthor id="4" name="Emmanuel Pameté Yambou" initials="PYE" lastIdx="3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9252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65" d="100"/>
          <a:sy n="65" d="100"/>
        </p:scale>
        <p:origin x="1332" y="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52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DE7F28-D102-4B55-B7FE-A19BA7B78A07}" type="datetimeFigureOut">
              <a:rPr lang="en-GB" smtClean="0"/>
              <a:pPr/>
              <a:t>05/11/2020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D1C258-53C1-4DC5-B5F7-5D81FE8FBD0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41367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5DC5C-8F6B-4793-8EF0-83668185A6E0}" type="datetimeFigureOut">
              <a:rPr lang="ru-RU" smtClean="0"/>
              <a:pPr/>
              <a:t>05.11.2020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F2EA41-DAE8-4A25-9980-1906F2F855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72204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HK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F2EA41-DAE8-4A25-9980-1906F2F8554F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8261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9AE5A-0FEE-4A96-8314-3B9B85998C68}" type="datetime1">
              <a:rPr lang="ru-RU" smtClean="0"/>
              <a:pPr/>
              <a:t>05.11.2020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2F402-ED5B-4DC4-8CA8-1476631ADE5E}" type="datetime1">
              <a:rPr lang="ru-RU" smtClean="0"/>
              <a:pPr/>
              <a:t>05.11.2020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8CB31-3616-4C1D-BFA3-14F6DD56C590}" type="datetime1">
              <a:rPr lang="ru-RU" smtClean="0"/>
              <a:pPr/>
              <a:t>05.11.2020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56A5A-0026-4465-A38A-F234E7FBF9E2}" type="datetime1">
              <a:rPr lang="ru-RU" smtClean="0"/>
              <a:pPr/>
              <a:t>05.11.2020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31F37-E461-47AF-8145-F176D80F68CF}" type="datetime1">
              <a:rPr lang="ru-RU" smtClean="0"/>
              <a:pPr/>
              <a:t>05.11.2020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E06DB-4A4F-4455-8068-BC6AF08C00B7}" type="datetime1">
              <a:rPr lang="ru-RU" smtClean="0"/>
              <a:pPr/>
              <a:t>05.11.2020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517A6-C285-4D9B-BF4B-E2EB04531494}" type="datetime1">
              <a:rPr lang="ru-RU" smtClean="0"/>
              <a:pPr/>
              <a:t>05.11.2020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51B23-B095-40F9-9F86-9E5B96618C85}" type="datetime1">
              <a:rPr lang="ru-RU" smtClean="0"/>
              <a:pPr/>
              <a:t>05.11.2020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B1B2-31EF-432E-9CC7-D0CF7A107B85}" type="datetime1">
              <a:rPr lang="ru-RU" smtClean="0"/>
              <a:pPr/>
              <a:t>05.11.2020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6842E-AC5E-45DB-8214-D60EBE2E6404}" type="datetime1">
              <a:rPr lang="ru-RU" smtClean="0"/>
              <a:pPr/>
              <a:t>05.11.2020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563C2-6855-48A7-882E-C806659EB228}" type="datetime1">
              <a:rPr lang="ru-RU" smtClean="0"/>
              <a:pPr/>
              <a:t>05.11.2020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AD37E-0099-4C0E-890D-3344435EBDC0}" type="datetime1">
              <a:rPr lang="ru-RU" smtClean="0"/>
              <a:pPr/>
              <a:t>05.11.2020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152400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1404619" y="1391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899592" y="1700808"/>
            <a:ext cx="7272808" cy="2952328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Состояние и перспективы развития </a:t>
            </a:r>
            <a:r>
              <a:rPr lang="ru-RU" sz="3600" b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ветроэнергетики</a:t>
            </a:r>
            <a:endParaRPr lang="en-HK" sz="3600" b="1" dirty="0" smtClean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  <a:p>
            <a:pPr algn="ctr"/>
            <a:endParaRPr lang="en-HK" sz="3600" b="1" dirty="0" smtClean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  <a:p>
            <a:pPr algn="ctr"/>
            <a:r>
              <a:rPr lang="ru-RU" sz="3600" i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Лекция №</a:t>
            </a:r>
            <a:r>
              <a:rPr lang="en-HK" sz="3600" i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7</a:t>
            </a:r>
            <a:endParaRPr lang="ru-RU" sz="3600" i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05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90264"/>
            <a:ext cx="8229600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Биоэнергетика</a:t>
            </a:r>
            <a:endParaRPr lang="ru-RU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836712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323528" y="1052736"/>
            <a:ext cx="8496944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Одним из наиболее распространенных источников энергии является биомасса, которая используется в биоэнергетике и по оценкам Мирового энергетического совета в XXI веке будет одним из важнейших возобновляемых источников энергии.</a:t>
            </a:r>
            <a:endParaRPr lang="ru-RU" sz="23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7877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90264"/>
            <a:ext cx="8229600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Энергетические ресурсы биомассы</a:t>
            </a:r>
            <a:endParaRPr lang="ru-RU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836712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179512" y="1096863"/>
            <a:ext cx="8712968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Биомасса является одним из древнейших источников энергии, однако ее использование до недавнего времени сводилось к прямому сжиганию при открытом огне или в печах и топках с относительно низким </a:t>
            </a:r>
            <a:r>
              <a:rPr lang="ru-RU" sz="23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к.п.д</a:t>
            </a: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.</a:t>
            </a:r>
          </a:p>
          <a:p>
            <a:pPr algn="just">
              <a:spcAft>
                <a:spcPts val="1800"/>
              </a:spcAft>
            </a:pPr>
            <a:r>
              <a:rPr lang="ru-RU" sz="23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Под </a:t>
            </a: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биомассой подразумевают органические вещества, которые образуются в растениях в результате фотосинтеза и могут быть использованы для получения энергии, включая все виды растительности, растительные отходы сельского хозяйства, деревообрабатывающей и других видов промышленности. В более широком понимании к биомассе относят также бытовые и промышленные отходы не всегда растительного происхождения, но для которых </a:t>
            </a:r>
            <a:r>
              <a:rPr lang="ru-RU" sz="23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характерны </a:t>
            </a: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одинаковые принципы их утилизации</a:t>
            </a:r>
            <a:r>
              <a:rPr lang="ru-RU" sz="23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.</a:t>
            </a:r>
            <a:endParaRPr lang="ru-RU" sz="23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4820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90264"/>
            <a:ext cx="8229600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Энергетические ресурсы биомассы</a:t>
            </a:r>
            <a:endParaRPr lang="ru-RU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12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836712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179512" y="908720"/>
            <a:ext cx="871296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Использование биомассы для получения энергии на основе современных технологий является экологически значительно более безопасным по сравнению с энергетическим использованием традиционных органических ресурсов, таких как уголь</a:t>
            </a:r>
            <a:r>
              <a:rPr lang="ru-RU" sz="23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.</a:t>
            </a:r>
            <a:endParaRPr lang="en-HK" sz="2300" dirty="0" smtClean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  <a:p>
            <a:pPr algn="just">
              <a:spcAft>
                <a:spcPts val="1800"/>
              </a:spcAft>
            </a:pP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Потенциальные ресурсы растительной биомассы, которые могут использоваться в качестве источника энергии, достигают 100 млрд. т </a:t>
            </a:r>
            <a:r>
              <a:rPr lang="ru-RU" sz="23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у.т</a:t>
            </a: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. В настоящее время в мировом энергобалансе растительная биомасса (в основном дрова) не превышают 1 </a:t>
            </a:r>
            <a:r>
              <a:rPr lang="ru-RU" sz="23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млрд.т</a:t>
            </a: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3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у.т</a:t>
            </a: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. (около 12%).</a:t>
            </a:r>
          </a:p>
          <a:p>
            <a:pPr algn="just">
              <a:spcAft>
                <a:spcPts val="1800"/>
              </a:spcAft>
            </a:pPr>
            <a:r>
              <a:rPr lang="ru-RU" sz="23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При </a:t>
            </a: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применении современных технологий доля биомассы в мировом энергобалансе может значительно вырасти</a:t>
            </a:r>
            <a:r>
              <a:rPr lang="ru-RU" sz="23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.</a:t>
            </a:r>
            <a:endParaRPr lang="ru-RU" sz="23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833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90264"/>
            <a:ext cx="8229600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Энергетические ресурсы биомассы</a:t>
            </a:r>
            <a:endParaRPr lang="ru-RU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13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908720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251520" y="1050849"/>
            <a:ext cx="864096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Биомасса играет существенную роль в энергобалансах промышленно развитых стран: в США ее доля составляет 4%, в Дании – 6%, в Канаде – 7%, в Австрии – 14%, в Швеции – 16% общего потребления первичных энергоресурсов этих стран</a:t>
            </a:r>
            <a:r>
              <a:rPr lang="ru-RU" sz="23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.</a:t>
            </a:r>
            <a:endParaRPr lang="en-HK" sz="2300" dirty="0" smtClean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  <a:p>
            <a:pPr algn="just">
              <a:spcAft>
                <a:spcPts val="1800"/>
              </a:spcAft>
            </a:pP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 мире в 2004 г. установленная мощность электростанций на биомассе составила 39 млн. кВт.</a:t>
            </a:r>
          </a:p>
          <a:p>
            <a:pPr algn="just">
              <a:spcAft>
                <a:spcPts val="1800"/>
              </a:spcAft>
            </a:pPr>
            <a:r>
              <a:rPr lang="ru-RU" sz="23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 </a:t>
            </a: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плане использования биомассу можно разделить на две основные группы: первичная биомасса и вторичная. Источником первичной биомассы является наземный и водный растительный мир; вторичной – отходы биомассы, образующиеся после сбора и переработки первичной биомассы в товарные продукты, и отходы, обусловленные жизнедеятельностью животных и людей.</a:t>
            </a:r>
            <a:endParaRPr lang="ru-RU" sz="23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19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90264"/>
            <a:ext cx="8229600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Энергетические ресурсы биомассы</a:t>
            </a:r>
            <a:endParaRPr lang="ru-RU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14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1052736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179512" y="1024855"/>
            <a:ext cx="8712968" cy="5032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 соответствии с этим биоэнергетика обеспечивает получение энергии за счет использования биомассы, включая:</a:t>
            </a:r>
          </a:p>
          <a:p>
            <a:pPr algn="just">
              <a:spcAft>
                <a:spcPts val="1800"/>
              </a:spcAft>
            </a:pPr>
            <a:r>
              <a:rPr lang="ru-RU" sz="23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продукты </a:t>
            </a: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леса в виде отходов лесозаготовок и лесопереработки;</a:t>
            </a:r>
          </a:p>
          <a:p>
            <a:pPr algn="just">
              <a:spcAft>
                <a:spcPts val="1800"/>
              </a:spcAft>
            </a:pP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сельскохозяйственные отходы, подразделяющиеся на растительные отходы сельскохозяйственных культур (солома злаковых культур, стебли кукурузы, подсолнуха и др.) и животноводческие отходы (навоз и навозные стоки и др.);</a:t>
            </a:r>
          </a:p>
          <a:p>
            <a:pPr algn="just">
              <a:spcAft>
                <a:spcPts val="1800"/>
              </a:spcAft>
            </a:pP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водную растительную биомассу (водоросли, </a:t>
            </a:r>
            <a:r>
              <a:rPr lang="ru-RU" sz="23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макрофиты</a:t>
            </a: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и др.);</a:t>
            </a:r>
            <a:endParaRPr lang="ru-RU" sz="23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64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90264"/>
            <a:ext cx="8229600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Состояние и перспективы развития ветроэнергетики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15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1052736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323528" y="4581128"/>
            <a:ext cx="849694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Пылеугольная станция «</a:t>
            </a:r>
            <a:r>
              <a:rPr lang="ru-RU" sz="23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Kymijarvi</a:t>
            </a: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» (Финляндия), где совместно сжигаются мусор с углем при раздельной подаче промышленные и городские отходы (твердые бытовые отходы, отстои городских и промышленных сточных вод и т.п.), утилизация которых позволяет решить важные экологические и социальные проблемы.</a:t>
            </a:r>
            <a:endParaRPr lang="ru-RU" sz="23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pic>
        <p:nvPicPr>
          <p:cNvPr id="1026" name="Picture 2" descr="http://energetika.in.ua/images/kniga5-block-crop2/Image_05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407280"/>
            <a:ext cx="1845627" cy="2743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Электростанция на биомассе в Дани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6050" y="1416387"/>
            <a:ext cx="3866048" cy="273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530124" y="4144706"/>
            <a:ext cx="43973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HK" dirty="0" err="1">
                <a:latin typeface="Comic Sans MS" panose="030F0702030302020204" pitchFamily="66" charset="0"/>
              </a:rPr>
              <a:t>Электростанция</a:t>
            </a:r>
            <a:r>
              <a:rPr lang="en-HK" dirty="0">
                <a:latin typeface="Comic Sans MS" panose="030F0702030302020204" pitchFamily="66" charset="0"/>
              </a:rPr>
              <a:t> </a:t>
            </a:r>
            <a:r>
              <a:rPr lang="en-HK" dirty="0" err="1">
                <a:latin typeface="Comic Sans MS" panose="030F0702030302020204" pitchFamily="66" charset="0"/>
              </a:rPr>
              <a:t>на</a:t>
            </a:r>
            <a:r>
              <a:rPr lang="en-HK" dirty="0">
                <a:latin typeface="Comic Sans MS" panose="030F0702030302020204" pitchFamily="66" charset="0"/>
              </a:rPr>
              <a:t> </a:t>
            </a:r>
            <a:r>
              <a:rPr lang="en-HK" dirty="0" err="1">
                <a:latin typeface="Comic Sans MS" panose="030F0702030302020204" pitchFamily="66" charset="0"/>
              </a:rPr>
              <a:t>биомассе</a:t>
            </a:r>
            <a:r>
              <a:rPr lang="en-HK" dirty="0">
                <a:latin typeface="Comic Sans MS" panose="030F0702030302020204" pitchFamily="66" charset="0"/>
              </a:rPr>
              <a:t> в </a:t>
            </a:r>
            <a:r>
              <a:rPr lang="en-HK" dirty="0" err="1">
                <a:latin typeface="Comic Sans MS" panose="030F0702030302020204" pitchFamily="66" charset="0"/>
              </a:rPr>
              <a:t>Дании</a:t>
            </a:r>
            <a:endParaRPr lang="en-HK" dirty="0">
              <a:latin typeface="Comic Sans MS" panose="030F0702030302020204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1399" y="4132268"/>
            <a:ext cx="41376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HK" dirty="0" err="1">
                <a:latin typeface="Comic Sans MS" panose="030F0702030302020204" pitchFamily="66" charset="0"/>
              </a:rPr>
              <a:t>Пылеугольная</a:t>
            </a:r>
            <a:r>
              <a:rPr lang="en-HK" dirty="0">
                <a:latin typeface="Comic Sans MS" panose="030F0702030302020204" pitchFamily="66" charset="0"/>
              </a:rPr>
              <a:t> </a:t>
            </a:r>
            <a:r>
              <a:rPr lang="en-HK" dirty="0" err="1">
                <a:latin typeface="Comic Sans MS" panose="030F0702030302020204" pitchFamily="66" charset="0"/>
              </a:rPr>
              <a:t>станция</a:t>
            </a:r>
            <a:r>
              <a:rPr lang="en-HK" dirty="0">
                <a:latin typeface="Comic Sans MS" panose="030F0702030302020204" pitchFamily="66" charset="0"/>
              </a:rPr>
              <a:t> «</a:t>
            </a:r>
            <a:r>
              <a:rPr lang="en-HK" dirty="0" err="1">
                <a:latin typeface="Comic Sans MS" panose="030F0702030302020204" pitchFamily="66" charset="0"/>
              </a:rPr>
              <a:t>Kymijarvi</a:t>
            </a:r>
            <a:r>
              <a:rPr lang="en-HK" dirty="0">
                <a:latin typeface="Comic Sans MS" panose="030F0702030302020204" pitchFamily="66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1156083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-90264"/>
            <a:ext cx="8928992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Состояние и перспективы развития ветроэнергетики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980728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323528" y="1068993"/>
            <a:ext cx="849694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 большинстве развитых стран в условиях государственного стимулирования производства электроэнергии на основе возобновляемых источников энергии за последние годы достигнут большой прогресс в строительстве и использовании ветроэлектрических установок (ВЭУ).</a:t>
            </a:r>
          </a:p>
        </p:txBody>
      </p:sp>
      <p:pic>
        <p:nvPicPr>
          <p:cNvPr id="1026" name="Picture 2" descr="ВЭС Копенгаген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376332"/>
            <a:ext cx="5250815" cy="3345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829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90264"/>
            <a:ext cx="8229600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Состояние и перспективы развития ветроэнергетики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1124744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179512" y="1168871"/>
            <a:ext cx="8712968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Активно осваивается энергия ветра в развивающихся странах – Индии, Китае, Бразилии, Египте и др</a:t>
            </a:r>
            <a:r>
              <a:rPr lang="ru-RU" sz="23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.</a:t>
            </a:r>
            <a:endParaRPr lang="ru-RU" sz="23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  <a:p>
            <a:pPr algn="just">
              <a:spcAft>
                <a:spcPts val="1800"/>
              </a:spcAft>
            </a:pP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Благодаря внедрению научно-технических достижений, увеличению мощности </a:t>
            </a:r>
            <a:r>
              <a:rPr lang="ru-RU" sz="23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ветроэлектростанций</a:t>
            </a: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, объединяющих ряд ВЭУ, уже к началу ХХI в. себестоимость электроэнергии, вырабатываемой ВЭС, снизилась до 6 – 7 центов за </a:t>
            </a:r>
            <a:r>
              <a:rPr lang="ru-RU" sz="23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кВт·ч</a:t>
            </a: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и практически сравнялась с себестоимостью электроэнергии ТЭС, а с учетом дополнительных затрат, связанных с экологическими факторами, будет ниже. Удельные капиталовложения, приходящиеся на 1 кВт установленной мощности, на крупных ВЭУ (порядка 1000 дол./кВт) меньше, чем на угольных ТЭС.</a:t>
            </a:r>
          </a:p>
        </p:txBody>
      </p:sp>
    </p:spTree>
    <p:extLst>
      <p:ext uri="{BB962C8B-B14F-4D97-AF65-F5344CB8AC3E}">
        <p14:creationId xmlns:p14="http://schemas.microsoft.com/office/powerpoint/2010/main" val="2365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90264"/>
            <a:ext cx="8229600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Состояние и перспективы развития ветроэнергетики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980728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179512" y="1109057"/>
            <a:ext cx="871296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2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Дальнейшее снижение стоимости и повышение эффективности ВЭС достигаются за счет увеличения мощности ВЭУ и ВЭС, роста технико-экономических показателей ВЭУ при внедрении новых научно-технических решений</a:t>
            </a:r>
            <a:r>
              <a:rPr lang="ru-RU" sz="22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.</a:t>
            </a:r>
            <a:endParaRPr lang="ru-RU" sz="22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  <a:p>
            <a:pPr algn="just">
              <a:spcAft>
                <a:spcPts val="1800"/>
              </a:spcAft>
            </a:pPr>
            <a:r>
              <a:rPr lang="ru-RU" sz="22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Поэтому развитие ВЭС идет по пути как увеличения единичной мощности ВЭУ, так и их количества в составе ВЭС и соответственно в целом мощности ВЭС. Модульная компоновка ВЭС при увеличении единичной мощности ВЭУ за последние годы до 5 МВт и более создает благоприятные условия для их работы в объединенных энергосистемах, позволяет повысить их надежность и эффективность</a:t>
            </a:r>
            <a:r>
              <a:rPr lang="ru-RU" sz="22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.</a:t>
            </a:r>
            <a:endParaRPr lang="ru-RU" sz="22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  <a:p>
            <a:pPr algn="just">
              <a:spcAft>
                <a:spcPts val="1800"/>
              </a:spcAft>
            </a:pPr>
            <a:r>
              <a:rPr lang="ru-RU" sz="22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Важнейший показатель – коэффициент использования установленной мощности (КИУМ) – вырос до 25%, а по прогнозам к 2030 г. может достигнуть 30%.</a:t>
            </a:r>
          </a:p>
        </p:txBody>
      </p:sp>
    </p:spTree>
    <p:extLst>
      <p:ext uri="{BB962C8B-B14F-4D97-AF65-F5344CB8AC3E}">
        <p14:creationId xmlns:p14="http://schemas.microsoft.com/office/powerpoint/2010/main" val="192815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90264"/>
            <a:ext cx="8229600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Состояние и перспективы развития ветроэнергетики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980728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179512" y="1159579"/>
            <a:ext cx="8784976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2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Широкое развитие получило строительство ВЭС на шельфе в прибрежных в основном мелководных акваториях в Дании, Голландии, Швеции, Англии и других странах.</a:t>
            </a:r>
          </a:p>
          <a:p>
            <a:pPr algn="just">
              <a:spcAft>
                <a:spcPts val="1800"/>
              </a:spcAft>
            </a:pPr>
            <a:r>
              <a:rPr lang="ru-RU" sz="22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 </a:t>
            </a:r>
            <a:r>
              <a:rPr lang="ru-RU" sz="22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Канаде рассматривается возможность строительства ВЭС мощностью 0,7 млн. кВт на озере Онтарио. По прогнозам к 2010 г. производство электроэнергии на шельфовых ВЭС составит до 8% общего производства электроэнергии на ВЭС.</a:t>
            </a:r>
          </a:p>
          <a:p>
            <a:pPr algn="just">
              <a:spcAft>
                <a:spcPts val="1800"/>
              </a:spcAft>
            </a:pPr>
            <a:r>
              <a:rPr lang="ru-RU" sz="22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 </a:t>
            </a:r>
            <a:r>
              <a:rPr lang="ru-RU" sz="22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2007 г. общая мощность ВЭС в мире составила 94 млн. кВт с выработкой около 200 млрд. </a:t>
            </a:r>
            <a:r>
              <a:rPr lang="ru-RU" sz="22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кВт·ч</a:t>
            </a:r>
            <a:r>
              <a:rPr lang="ru-RU" sz="22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(1,2% мирового производства электроэнергии), в странах ЕС – 57 </a:t>
            </a:r>
            <a:r>
              <a:rPr lang="ru-RU" sz="22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млн.кВт</a:t>
            </a:r>
            <a:r>
              <a:rPr lang="ru-RU" sz="22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с выработкой более 3,3% всей электроэнергии, в том числе в Германии – 22,2 </a:t>
            </a:r>
            <a:r>
              <a:rPr lang="ru-RU" sz="22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млн.кВт</a:t>
            </a:r>
            <a:r>
              <a:rPr lang="ru-RU" sz="22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(с выработкой около 6% всей электроэнергии), Испании – 15,1 </a:t>
            </a:r>
            <a:r>
              <a:rPr lang="ru-RU" sz="22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млн.кВт</a:t>
            </a:r>
            <a:r>
              <a:rPr lang="ru-RU" sz="22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, Дании – 3,1 </a:t>
            </a:r>
            <a:r>
              <a:rPr lang="ru-RU" sz="2200" dirty="0" err="1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млн.кВт</a:t>
            </a:r>
            <a:r>
              <a:rPr lang="ru-RU" sz="22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,</a:t>
            </a:r>
            <a:r>
              <a:rPr lang="en-HK" sz="22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2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Италии </a:t>
            </a:r>
            <a:r>
              <a:rPr lang="ru-RU" sz="22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– 2,7 и Франции – 2,5 </a:t>
            </a:r>
            <a:r>
              <a:rPr lang="ru-RU" sz="22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млн.кВт</a:t>
            </a:r>
            <a:r>
              <a:rPr lang="ru-RU" sz="22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, а в США</a:t>
            </a:r>
          </a:p>
        </p:txBody>
      </p:sp>
    </p:spTree>
    <p:extLst>
      <p:ext uri="{BB962C8B-B14F-4D97-AF65-F5344CB8AC3E}">
        <p14:creationId xmlns:p14="http://schemas.microsoft.com/office/powerpoint/2010/main" val="159257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90264"/>
            <a:ext cx="8229600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Состояние и перспективы развития ветроэнергетики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1052736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179512" y="1325954"/>
            <a:ext cx="4968552" cy="45704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3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 </a:t>
            </a: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мире в среднем ежегодный рост мощности ВЭС приблизился к 30%.</a:t>
            </a:r>
          </a:p>
          <a:p>
            <a:pPr algn="just">
              <a:spcAft>
                <a:spcPts val="1800"/>
              </a:spcAft>
            </a:pPr>
            <a:r>
              <a:rPr lang="ru-RU" sz="23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По </a:t>
            </a: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прогнозам к 2010 г. мощность ВЭС достигнет 170 млн. кВт. В странах, лидирующих в использовании энергии ветра, к 2030 г. доля электроэнергии, вырабатываемой на ВЭС, может достичь: в Дании – до 50% общей выработки, в Германии – до 30%, в США – до 20</a:t>
            </a:r>
            <a:r>
              <a:rPr lang="ru-RU" sz="23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%.</a:t>
            </a:r>
            <a:endParaRPr lang="ru-RU" sz="23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pic>
        <p:nvPicPr>
          <p:cNvPr id="2050" name="Picture 2" descr="Строительство прибрежной ветровой электростанции в Германи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2969" y="1405368"/>
            <a:ext cx="2890998" cy="3888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912468" y="532326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HK" dirty="0" err="1">
                <a:latin typeface="Comic Sans MS" panose="030F0702030302020204" pitchFamily="66" charset="0"/>
              </a:rPr>
              <a:t>Строительство</a:t>
            </a:r>
            <a:r>
              <a:rPr lang="en-HK" dirty="0">
                <a:latin typeface="Comic Sans MS" panose="030F0702030302020204" pitchFamily="66" charset="0"/>
              </a:rPr>
              <a:t> </a:t>
            </a:r>
            <a:r>
              <a:rPr lang="en-HK" dirty="0" err="1">
                <a:latin typeface="Comic Sans MS" panose="030F0702030302020204" pitchFamily="66" charset="0"/>
              </a:rPr>
              <a:t>прибрежной</a:t>
            </a:r>
            <a:r>
              <a:rPr lang="en-HK" dirty="0">
                <a:latin typeface="Comic Sans MS" panose="030F0702030302020204" pitchFamily="66" charset="0"/>
              </a:rPr>
              <a:t> </a:t>
            </a:r>
            <a:r>
              <a:rPr lang="en-HK" dirty="0" err="1">
                <a:latin typeface="Comic Sans MS" panose="030F0702030302020204" pitchFamily="66" charset="0"/>
              </a:rPr>
              <a:t>ветровой</a:t>
            </a:r>
            <a:r>
              <a:rPr lang="en-HK" dirty="0">
                <a:latin typeface="Comic Sans MS" panose="030F0702030302020204" pitchFamily="66" charset="0"/>
              </a:rPr>
              <a:t> </a:t>
            </a:r>
            <a:r>
              <a:rPr lang="en-HK" dirty="0" err="1">
                <a:latin typeface="Comic Sans MS" panose="030F0702030302020204" pitchFamily="66" charset="0"/>
              </a:rPr>
              <a:t>электростанции</a:t>
            </a:r>
            <a:r>
              <a:rPr lang="en-HK" dirty="0">
                <a:latin typeface="Comic Sans MS" panose="030F0702030302020204" pitchFamily="66" charset="0"/>
              </a:rPr>
              <a:t> в </a:t>
            </a:r>
            <a:r>
              <a:rPr lang="en-HK" dirty="0" err="1">
                <a:latin typeface="Comic Sans MS" panose="030F0702030302020204" pitchFamily="66" charset="0"/>
              </a:rPr>
              <a:t>Германии</a:t>
            </a:r>
            <a:endParaRPr lang="en-HK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450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90264"/>
            <a:ext cx="8229600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Состояние и перспективы развития ветроэнергетики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1052736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395536" y="1268760"/>
            <a:ext cx="81369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0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16,8 </a:t>
            </a:r>
            <a:r>
              <a:rPr lang="ru-RU" sz="20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млн.кВт</a:t>
            </a:r>
            <a:r>
              <a:rPr lang="ru-RU" sz="20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(с увеличением в 2008 г. до 25,1 </a:t>
            </a:r>
            <a:r>
              <a:rPr lang="ru-RU" sz="20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млн.кВт</a:t>
            </a:r>
            <a:r>
              <a:rPr lang="ru-RU" sz="20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), в Китае – 6,0 млн. кВт (с увеличением в 2008 г. до 12,2 </a:t>
            </a:r>
            <a:r>
              <a:rPr lang="ru-RU" sz="20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млн.кВт</a:t>
            </a:r>
            <a:r>
              <a:rPr lang="ru-RU" sz="20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), в Индии – 8 </a:t>
            </a:r>
            <a:r>
              <a:rPr lang="ru-RU" sz="20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млн.кВт</a:t>
            </a:r>
            <a:r>
              <a:rPr lang="ru-RU" sz="20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.</a:t>
            </a:r>
            <a:endParaRPr lang="en-HK" sz="20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pic>
        <p:nvPicPr>
          <p:cNvPr id="3074" name="Picture 2" descr="Тарханкутская ветроэлектростанция в Крыму (Украина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1434" y="2469089"/>
            <a:ext cx="2762533" cy="2917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572887" y="5445224"/>
            <a:ext cx="337962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err="1">
                <a:latin typeface="Comic Sans MS" panose="030F0702030302020204" pitchFamily="66" charset="0"/>
              </a:rPr>
              <a:t>Тарханкутская</a:t>
            </a:r>
            <a:r>
              <a:rPr lang="ru-RU" dirty="0">
                <a:latin typeface="Comic Sans MS" panose="030F0702030302020204" pitchFamily="66" charset="0"/>
              </a:rPr>
              <a:t> </a:t>
            </a:r>
            <a:r>
              <a:rPr lang="ru-RU" dirty="0" err="1">
                <a:latin typeface="Comic Sans MS" panose="030F0702030302020204" pitchFamily="66" charset="0"/>
              </a:rPr>
              <a:t>ветроэлектростанция</a:t>
            </a:r>
            <a:r>
              <a:rPr lang="ru-RU" dirty="0">
                <a:latin typeface="Comic Sans MS" panose="030F0702030302020204" pitchFamily="66" charset="0"/>
              </a:rPr>
              <a:t> в Крыму</a:t>
            </a:r>
            <a:endParaRPr lang="en-HK" dirty="0">
              <a:latin typeface="Comic Sans MS" panose="030F0702030302020204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5" y="2386034"/>
            <a:ext cx="517735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HK" sz="20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По</a:t>
            </a:r>
            <a:r>
              <a:rPr lang="en-HK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0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прогнозам</a:t>
            </a:r>
            <a:r>
              <a:rPr lang="en-HK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 к 2010 г. </a:t>
            </a:r>
            <a:r>
              <a:rPr lang="en-HK" sz="20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мощность</a:t>
            </a:r>
            <a:r>
              <a:rPr lang="en-HK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 ВЭС </a:t>
            </a:r>
            <a:r>
              <a:rPr lang="en-HK" sz="20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достигнет</a:t>
            </a:r>
            <a:r>
              <a:rPr lang="en-HK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 170 </a:t>
            </a:r>
            <a:r>
              <a:rPr lang="en-HK" sz="20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млн</a:t>
            </a:r>
            <a:r>
              <a:rPr lang="en-HK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. </a:t>
            </a:r>
            <a:r>
              <a:rPr lang="en-HK" sz="20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кВт</a:t>
            </a:r>
            <a:r>
              <a:rPr lang="en-HK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. В </a:t>
            </a:r>
            <a:r>
              <a:rPr lang="en-HK" sz="20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странах</a:t>
            </a:r>
            <a:r>
              <a:rPr lang="en-HK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, </a:t>
            </a:r>
            <a:r>
              <a:rPr lang="en-HK" sz="20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лидирующих</a:t>
            </a:r>
            <a:r>
              <a:rPr lang="en-HK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 в </a:t>
            </a:r>
            <a:r>
              <a:rPr lang="en-HK" sz="20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использовании</a:t>
            </a:r>
            <a:r>
              <a:rPr lang="en-HK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0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энергии</a:t>
            </a:r>
            <a:r>
              <a:rPr lang="en-HK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0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ветра</a:t>
            </a:r>
            <a:r>
              <a:rPr lang="en-HK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, к 2030 г. </a:t>
            </a:r>
            <a:r>
              <a:rPr lang="en-HK" sz="20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доля</a:t>
            </a:r>
            <a:r>
              <a:rPr lang="en-HK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0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электроэнергии</a:t>
            </a:r>
            <a:r>
              <a:rPr lang="en-HK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, </a:t>
            </a:r>
            <a:r>
              <a:rPr lang="en-HK" sz="20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вырабатываемой</a:t>
            </a:r>
            <a:r>
              <a:rPr lang="en-HK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0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на</a:t>
            </a:r>
            <a:r>
              <a:rPr lang="en-HK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 ВЭС, </a:t>
            </a:r>
            <a:r>
              <a:rPr lang="en-HK" sz="20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может</a:t>
            </a:r>
            <a:r>
              <a:rPr lang="en-HK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0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достичь</a:t>
            </a:r>
            <a:r>
              <a:rPr lang="en-HK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: в </a:t>
            </a:r>
            <a:r>
              <a:rPr lang="en-HK" sz="20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Дании</a:t>
            </a:r>
            <a:r>
              <a:rPr lang="en-HK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 – </a:t>
            </a:r>
            <a:r>
              <a:rPr lang="en-HK" sz="20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до</a:t>
            </a:r>
            <a:r>
              <a:rPr lang="en-HK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 50% </a:t>
            </a:r>
            <a:r>
              <a:rPr lang="en-HK" sz="20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общей</a:t>
            </a:r>
            <a:r>
              <a:rPr lang="en-HK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0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выработки</a:t>
            </a:r>
            <a:r>
              <a:rPr lang="en-HK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, в </a:t>
            </a:r>
            <a:r>
              <a:rPr lang="en-HK" sz="20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Германии</a:t>
            </a:r>
            <a:r>
              <a:rPr lang="en-HK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 – </a:t>
            </a:r>
            <a:r>
              <a:rPr lang="en-HK" sz="20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до</a:t>
            </a:r>
            <a:r>
              <a:rPr lang="en-HK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 30%, в США – </a:t>
            </a:r>
            <a:r>
              <a:rPr lang="en-HK" sz="20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до</a:t>
            </a:r>
            <a:r>
              <a:rPr lang="en-HK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 20%.</a:t>
            </a:r>
          </a:p>
          <a:p>
            <a:pPr algn="just"/>
            <a:endParaRPr lang="en-HK" sz="20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en-HK" sz="20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Благодаря</a:t>
            </a:r>
            <a:r>
              <a:rPr lang="en-HK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0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своей</a:t>
            </a:r>
            <a:r>
              <a:rPr lang="en-HK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0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доступности</a:t>
            </a:r>
            <a:r>
              <a:rPr lang="en-HK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0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энергия</a:t>
            </a:r>
            <a:r>
              <a:rPr lang="en-HK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0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ветра</a:t>
            </a:r>
            <a:r>
              <a:rPr lang="en-HK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0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находит</a:t>
            </a:r>
            <a:r>
              <a:rPr lang="en-HK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0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также</a:t>
            </a:r>
            <a:r>
              <a:rPr lang="en-HK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0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широкое</a:t>
            </a:r>
            <a:r>
              <a:rPr lang="en-HK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0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применение</a:t>
            </a:r>
            <a:r>
              <a:rPr lang="en-HK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 в </a:t>
            </a:r>
            <a:r>
              <a:rPr lang="en-HK" sz="20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малой</a:t>
            </a:r>
            <a:r>
              <a:rPr lang="en-HK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0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ветроэнергетике</a:t>
            </a:r>
            <a:r>
              <a:rPr lang="en-HK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, в </a:t>
            </a:r>
            <a:r>
              <a:rPr lang="en-HK" sz="20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локальных</a:t>
            </a:r>
            <a:r>
              <a:rPr lang="en-HK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0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системах</a:t>
            </a:r>
            <a:r>
              <a:rPr lang="en-HK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0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энергоснабжения</a:t>
            </a:r>
            <a:r>
              <a:rPr lang="en-HK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0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потребителей</a:t>
            </a:r>
            <a:r>
              <a:rPr lang="en-HK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2575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10502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152400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1404619" y="1391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899592" y="1700808"/>
            <a:ext cx="7272808" cy="2952328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Биоэнергетика</a:t>
            </a:r>
            <a:endParaRPr lang="en-HK" sz="3600" b="1" dirty="0" smtClean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  <a:p>
            <a:pPr algn="ctr"/>
            <a:endParaRPr lang="en-HK" sz="3600" b="1" dirty="0" smtClean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  <a:p>
            <a:pPr algn="ctr"/>
            <a:r>
              <a:rPr lang="ru-RU" sz="3600" i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Лекция №</a:t>
            </a:r>
            <a:r>
              <a:rPr lang="en-HK" sz="3600" i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7</a:t>
            </a:r>
            <a:endParaRPr lang="ru-RU" sz="3600" i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68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14907</TotalTime>
  <Words>1093</Words>
  <Application>Microsoft Office PowerPoint</Application>
  <PresentationFormat>Экран (4:3)</PresentationFormat>
  <Paragraphs>67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Comic Sans MS</vt:lpstr>
      <vt:lpstr>Times New Roman</vt:lpstr>
      <vt:lpstr>Тема Office</vt:lpstr>
      <vt:lpstr>Презентация PowerPoint</vt:lpstr>
      <vt:lpstr>Состояние и перспективы развития ветроэнергетики</vt:lpstr>
      <vt:lpstr>Состояние и перспективы развития ветроэнергетики</vt:lpstr>
      <vt:lpstr>Состояние и перспективы развития ветроэнергетики</vt:lpstr>
      <vt:lpstr>Состояние и перспективы развития ветроэнергетики</vt:lpstr>
      <vt:lpstr>Состояние и перспективы развития ветроэнергетики</vt:lpstr>
      <vt:lpstr>Состояние и перспективы развития ветроэнергетики</vt:lpstr>
      <vt:lpstr>Презентация PowerPoint</vt:lpstr>
      <vt:lpstr>Презентация PowerPoint</vt:lpstr>
      <vt:lpstr>Биоэнергетика</vt:lpstr>
      <vt:lpstr>Энергетические ресурсы биомассы</vt:lpstr>
      <vt:lpstr>Энергетические ресурсы биомассы</vt:lpstr>
      <vt:lpstr>Энергетические ресурсы биомассы</vt:lpstr>
      <vt:lpstr>Энергетические ресурсы биомассы</vt:lpstr>
      <vt:lpstr>Состояние и перспективы развития ветроэнергетики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Vladimir</cp:lastModifiedBy>
  <cp:revision>1546</cp:revision>
  <dcterms:created xsi:type="dcterms:W3CDTF">2018-10-18T08:08:24Z</dcterms:created>
  <dcterms:modified xsi:type="dcterms:W3CDTF">2020-11-04T22:18:50Z</dcterms:modified>
</cp:coreProperties>
</file>